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98" r:id="rId3"/>
    <p:sldId id="351" r:id="rId4"/>
    <p:sldId id="352" r:id="rId5"/>
    <p:sldId id="353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90" r:id="rId18"/>
    <p:sldId id="380" r:id="rId19"/>
    <p:sldId id="391" r:id="rId20"/>
    <p:sldId id="392" r:id="rId21"/>
    <p:sldId id="381" r:id="rId22"/>
    <p:sldId id="382" r:id="rId23"/>
    <p:sldId id="393" r:id="rId24"/>
    <p:sldId id="394" r:id="rId25"/>
    <p:sldId id="387" r:id="rId26"/>
    <p:sldId id="388" r:id="rId27"/>
    <p:sldId id="389" r:id="rId28"/>
  </p:sldIdLst>
  <p:sldSz cx="9144000" cy="5143500" type="screen16x9"/>
  <p:notesSz cx="6858000" cy="9144000"/>
  <p:embeddedFontLs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435806-97B8-490E-B480-31466B24531E}">
  <a:tblStyle styleId="{9F435806-97B8-490E-B480-31466B24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7565C-0B4D-48DE-8D35-4CD3B751DF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714" y="126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8ebf7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28ebf7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1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11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58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78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788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164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12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97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3707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652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31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08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5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6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C9EF5E-19DB-C129-4688-1B330C70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>
            <a:extLst>
              <a:ext uri="{FF2B5EF4-FFF2-40B4-BE49-F238E27FC236}">
                <a16:creationId xmlns:a16="http://schemas.microsoft.com/office/drawing/2014/main" id="{8BBFC9F1-50BA-CA1A-2BCB-9FC8EE3B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>
            <a:extLst>
              <a:ext uri="{FF2B5EF4-FFF2-40B4-BE49-F238E27FC236}">
                <a16:creationId xmlns:a16="http://schemas.microsoft.com/office/drawing/2014/main" id="{D5A1697D-301B-252E-55D1-50CDD9A9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6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3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675" y="440175"/>
            <a:ext cx="8320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49849"/>
          <a:stretch/>
        </p:blipFill>
        <p:spPr>
          <a:xfrm>
            <a:off x="5452275" y="0"/>
            <a:ext cx="309241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41825" y="2036863"/>
            <a:ext cx="5609700" cy="173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4575" y="3822675"/>
            <a:ext cx="3630300" cy="3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23700" y="238125"/>
            <a:ext cx="8709600" cy="4668600"/>
            <a:chOff x="223700" y="238125"/>
            <a:chExt cx="8709600" cy="466860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85485" y="792051"/>
              <a:ext cx="3466800" cy="207250"/>
              <a:chOff x="227760" y="1017751"/>
              <a:chExt cx="3466800" cy="20725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227760" y="1225001"/>
                <a:ext cx="346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7760" y="1130801"/>
                <a:ext cx="327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7760" y="1017751"/>
                <a:ext cx="300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9" name="Google Shape;19;p2"/>
            <p:cNvSpPr/>
            <p:nvPr/>
          </p:nvSpPr>
          <p:spPr>
            <a:xfrm>
              <a:off x="223700" y="238125"/>
              <a:ext cx="8709600" cy="4668600"/>
            </a:xfrm>
            <a:prstGeom prst="frame">
              <a:avLst>
                <a:gd name="adj1" fmla="val 12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560750" y="3272729"/>
              <a:ext cx="96900" cy="639291"/>
              <a:chOff x="8382321" y="2252104"/>
              <a:chExt cx="96900" cy="639291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54921" y="463494"/>
              <a:ext cx="328561" cy="328561"/>
              <a:chOff x="2040096" y="423669"/>
              <a:chExt cx="328561" cy="328561"/>
            </a:xfrm>
          </p:grpSpPr>
          <p:sp>
            <p:nvSpPr>
              <p:cNvPr id="27" name="Google Shape;27;p2"/>
              <p:cNvSpPr/>
              <p:nvPr/>
            </p:nvSpPr>
            <p:spPr>
              <a:xfrm rot="-2700000">
                <a:off x="2060130" y="63546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2156011" y="53958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2251891" y="443703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6166237" y="464087"/>
            <a:ext cx="2977762" cy="2913651"/>
            <a:chOff x="6166237" y="464087"/>
            <a:chExt cx="2977762" cy="2913651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6166237" y="464087"/>
              <a:ext cx="2842400" cy="2913651"/>
              <a:chOff x="6166237" y="464087"/>
              <a:chExt cx="2842400" cy="2913651"/>
            </a:xfrm>
          </p:grpSpPr>
          <p:pic>
            <p:nvPicPr>
              <p:cNvPr id="32" name="Google Shape;32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6900960" y="464085"/>
                <a:ext cx="2107675" cy="2107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 flipH="1">
                <a:off x="6166573" y="566533"/>
                <a:ext cx="1091957" cy="109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6">
                <a:alphaModFix amt="48000"/>
              </a:blip>
              <a:stretch>
                <a:fillRect/>
              </a:stretch>
            </p:blipFill>
            <p:spPr>
              <a:xfrm rot="-5400000" flipH="1">
                <a:off x="7422337" y="2231037"/>
                <a:ext cx="1146700" cy="114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2"/>
              <p:cNvSpPr/>
              <p:nvPr/>
            </p:nvSpPr>
            <p:spPr>
              <a:xfrm rot="-2700000">
                <a:off x="6545613" y="1488901"/>
                <a:ext cx="333896" cy="333896"/>
              </a:xfrm>
              <a:prstGeom prst="roundRect">
                <a:avLst>
                  <a:gd name="adj" fmla="val 160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" name="Google Shape;36;p2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997299" y="2044300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 amt="40000"/>
          </a:blip>
          <a:srcRect r="54071"/>
          <a:stretch/>
        </p:blipFill>
        <p:spPr>
          <a:xfrm rot="5400000">
            <a:off x="4841211" y="4016912"/>
            <a:ext cx="709151" cy="15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3762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2"/>
          </p:nvPr>
        </p:nvSpPr>
        <p:spPr>
          <a:xfrm>
            <a:off x="3484347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03107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93762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484350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603107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/>
          <p:nvPr/>
        </p:nvSpPr>
        <p:spPr>
          <a:xfrm rot="5400000" flipH="1">
            <a:off x="-180520" y="1220232"/>
            <a:ext cx="1215475" cy="278312"/>
          </a:xfrm>
          <a:custGeom>
            <a:avLst/>
            <a:gdLst/>
            <a:ahLst/>
            <a:cxnLst/>
            <a:rect l="l" t="t" r="r" b="b"/>
            <a:pathLst>
              <a:path w="48619" h="13812" extrusionOk="0">
                <a:moveTo>
                  <a:pt x="48619" y="13812"/>
                </a:moveTo>
                <a:lnTo>
                  <a:pt x="48619" y="7870"/>
                </a:lnTo>
                <a:lnTo>
                  <a:pt x="40749" y="0"/>
                </a:lnTo>
                <a:lnTo>
                  <a:pt x="6048" y="0"/>
                </a:lnTo>
                <a:lnTo>
                  <a:pt x="0" y="604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 amt="10000"/>
          </a:blip>
          <a:srcRect r="39161"/>
          <a:stretch/>
        </p:blipFill>
        <p:spPr>
          <a:xfrm>
            <a:off x="8173500" y="292275"/>
            <a:ext cx="6976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14451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48879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1445100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4887901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1445100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1445100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7"/>
          </p:nvPr>
        </p:nvSpPr>
        <p:spPr>
          <a:xfrm>
            <a:off x="4887863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8"/>
          </p:nvPr>
        </p:nvSpPr>
        <p:spPr>
          <a:xfrm>
            <a:off x="4887875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2700116">
            <a:off x="223930" y="771318"/>
            <a:ext cx="523055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 rot="5400000">
            <a:off x="8062135" y="4256661"/>
            <a:ext cx="911413" cy="281103"/>
            <a:chOff x="7777725" y="4404925"/>
            <a:chExt cx="1156175" cy="356594"/>
          </a:xfrm>
        </p:grpSpPr>
        <p:sp>
          <p:nvSpPr>
            <p:cNvPr id="215" name="Google Shape;215;p17"/>
            <p:cNvSpPr/>
            <p:nvPr/>
          </p:nvSpPr>
          <p:spPr>
            <a:xfrm>
              <a:off x="7779250" y="4511144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217" name="Google Shape;217;p17"/>
            <p:cNvCxnSpPr/>
            <p:nvPr/>
          </p:nvCxnSpPr>
          <p:spPr>
            <a:xfrm rot="10800000">
              <a:off x="8520500" y="4572625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 rotWithShape="1">
          <a:blip r:embed="rId2">
            <a:alphaModFix amt="60000"/>
          </a:blip>
          <a:srcRect r="18374" b="26079"/>
          <a:stretch/>
        </p:blipFill>
        <p:spPr>
          <a:xfrm>
            <a:off x="7303175" y="3476400"/>
            <a:ext cx="1840827" cy="16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 amt="40000"/>
          </a:blip>
          <a:srcRect l="19929"/>
          <a:stretch/>
        </p:blipFill>
        <p:spPr>
          <a:xfrm rot="5400000">
            <a:off x="4748850" y="-17687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hasCustomPrompt="1"/>
          </p:nvPr>
        </p:nvSpPr>
        <p:spPr>
          <a:xfrm>
            <a:off x="789413" y="20203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789425" y="2794973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70566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3"/>
          </p:nvPr>
        </p:nvSpPr>
        <p:spPr>
          <a:xfrm>
            <a:off x="789425" y="148060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title" idx="4" hasCustomPrompt="1"/>
          </p:nvPr>
        </p:nvSpPr>
        <p:spPr>
          <a:xfrm>
            <a:off x="789413" y="33349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5"/>
          </p:nvPr>
        </p:nvSpPr>
        <p:spPr>
          <a:xfrm>
            <a:off x="789425" y="410965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5400000" flipH="1">
            <a:off x="7725479" y="3028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9"/>
          <p:cNvGrpSpPr/>
          <p:nvPr/>
        </p:nvGrpSpPr>
        <p:grpSpPr>
          <a:xfrm>
            <a:off x="8397730" y="447053"/>
            <a:ext cx="328561" cy="328561"/>
            <a:chOff x="2040096" y="423669"/>
            <a:chExt cx="328561" cy="328561"/>
          </a:xfrm>
        </p:grpSpPr>
        <p:sp>
          <p:nvSpPr>
            <p:cNvPr id="254" name="Google Shape;254;p1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6711295" y="2729187"/>
            <a:ext cx="2172430" cy="2107675"/>
            <a:chOff x="6711295" y="2729187"/>
            <a:chExt cx="2172430" cy="2107675"/>
          </a:xfrm>
        </p:grpSpPr>
        <p:pic>
          <p:nvPicPr>
            <p:cNvPr id="258" name="Google Shape;258;p19"/>
            <p:cNvPicPr preferRelativeResize="0"/>
            <p:nvPr/>
          </p:nvPicPr>
          <p:blipFill rotWithShape="1">
            <a:blip r:embed="rId6">
              <a:alphaModFix/>
            </a:blip>
            <a:srcRect b="6803"/>
            <a:stretch/>
          </p:blipFill>
          <p:spPr>
            <a:xfrm rot="-5400000">
              <a:off x="6847700" y="2800838"/>
              <a:ext cx="2107675" cy="196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>
              <a:off x="6711295" y="2920154"/>
              <a:ext cx="1189500" cy="11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 amt="40000"/>
          </a:blip>
          <a:srcRect t="17177" r="23017"/>
          <a:stretch/>
        </p:blipFill>
        <p:spPr>
          <a:xfrm rot="5400000">
            <a:off x="7554838" y="3555788"/>
            <a:ext cx="15409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8099886">
            <a:off x="451709" y="74815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 amt="60000"/>
          </a:blip>
          <a:srcRect l="24391" b="48867"/>
          <a:stretch/>
        </p:blipFill>
        <p:spPr>
          <a:xfrm>
            <a:off x="0" y="3719350"/>
            <a:ext cx="2105798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5400000" flipH="1">
            <a:off x="7997312" y="12"/>
            <a:ext cx="11467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/>
          <p:nvPr/>
        </p:nvSpPr>
        <p:spPr>
          <a:xfrm rot="10800000">
            <a:off x="498600" y="438831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 amt="40000"/>
          </a:blip>
          <a:srcRect l="19929"/>
          <a:stretch/>
        </p:blipFill>
        <p:spPr>
          <a:xfrm rot="-5400000">
            <a:off x="7545925" y="354542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 rot="10800000">
            <a:off x="210700" y="236781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 amt="60000"/>
          </a:blip>
          <a:srcRect l="25160" b="40469"/>
          <a:stretch/>
        </p:blipFill>
        <p:spPr>
          <a:xfrm>
            <a:off x="0" y="3947250"/>
            <a:ext cx="1503899" cy="11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135550" y="3218400"/>
            <a:ext cx="4872900" cy="431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71987" y="71988"/>
            <a:ext cx="1430949" cy="1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flipH="1">
            <a:off x="7725479" y="37129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 rot="5400000">
            <a:off x="8399448" y="4385235"/>
            <a:ext cx="328561" cy="328561"/>
            <a:chOff x="2040096" y="423669"/>
            <a:chExt cx="328561" cy="328561"/>
          </a:xfrm>
        </p:grpSpPr>
        <p:sp>
          <p:nvSpPr>
            <p:cNvPr id="116" name="Google Shape;116;p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 amt="60000"/>
          </a:blip>
          <a:srcRect r="48543"/>
          <a:stretch/>
        </p:blipFill>
        <p:spPr>
          <a:xfrm rot="5400000">
            <a:off x="3855437" y="3034339"/>
            <a:ext cx="1433127" cy="2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4">
            <a:alphaModFix amt="40000"/>
          </a:blip>
          <a:srcRect l="49989" b="32587"/>
          <a:stretch/>
        </p:blipFill>
        <p:spPr>
          <a:xfrm rot="5400000">
            <a:off x="232537" y="-226713"/>
            <a:ext cx="1336449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flipH="1">
            <a:off x="282137" y="306262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 rot="5400000">
            <a:off x="4523550" y="4235904"/>
            <a:ext cx="96900" cy="639291"/>
            <a:chOff x="8382321" y="2252104"/>
            <a:chExt cx="96900" cy="639291"/>
          </a:xfrm>
        </p:grpSpPr>
        <p:sp>
          <p:nvSpPr>
            <p:cNvPr id="130" name="Google Shape;130;p11"/>
            <p:cNvSpPr/>
            <p:nvPr/>
          </p:nvSpPr>
          <p:spPr>
            <a:xfrm rot="5400000">
              <a:off x="8382321" y="23877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8382321" y="2523300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8382321" y="26588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8382321" y="22521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8382321" y="27944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 flipH="1">
            <a:off x="5405635" y="472726"/>
            <a:ext cx="3466800" cy="94200"/>
            <a:chOff x="227760" y="1130801"/>
            <a:chExt cx="3466800" cy="94200"/>
          </a:xfrm>
        </p:grpSpPr>
        <p:cxnSp>
          <p:nvCxnSpPr>
            <p:cNvPr id="136" name="Google Shape;136;p11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11"/>
            <p:cNvCxnSpPr/>
            <p:nvPr/>
          </p:nvCxnSpPr>
          <p:spPr>
            <a:xfrm>
              <a:off x="227760" y="1130801"/>
              <a:ext cx="327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38" name="Google Shape;138;p11"/>
          <p:cNvSpPr txBox="1">
            <a:spLocks noGrp="1"/>
          </p:cNvSpPr>
          <p:nvPr>
            <p:ph type="title" hasCustomPrompt="1"/>
          </p:nvPr>
        </p:nvSpPr>
        <p:spPr>
          <a:xfrm>
            <a:off x="1506150" y="1761150"/>
            <a:ext cx="61317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937550" y="2885250"/>
            <a:ext cx="5268900" cy="42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564312" y="2727934"/>
            <a:ext cx="8158120" cy="2058416"/>
            <a:chOff x="564312" y="2727934"/>
            <a:chExt cx="8158120" cy="2058416"/>
          </a:xfrm>
        </p:grpSpPr>
        <p:grpSp>
          <p:nvGrpSpPr>
            <p:cNvPr id="141" name="Google Shape;141;p11"/>
            <p:cNvGrpSpPr/>
            <p:nvPr/>
          </p:nvGrpSpPr>
          <p:grpSpPr>
            <a:xfrm>
              <a:off x="7102925" y="3212428"/>
              <a:ext cx="1619507" cy="1573922"/>
              <a:chOff x="7102925" y="3212428"/>
              <a:chExt cx="1619507" cy="1573922"/>
            </a:xfrm>
          </p:grpSpPr>
          <p:pic>
            <p:nvPicPr>
              <p:cNvPr id="142" name="Google Shape;142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2925" y="3802375"/>
                <a:ext cx="983975" cy="98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53755" y="3212428"/>
                <a:ext cx="1468677" cy="1469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700057">
              <a:off x="672634" y="2836268"/>
              <a:ext cx="523056" cy="523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50588" y="50588"/>
            <a:ext cx="1005576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5400000">
            <a:off x="281052" y="296777"/>
            <a:ext cx="932575" cy="9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ctrTitle"/>
          </p:nvPr>
        </p:nvSpPr>
        <p:spPr>
          <a:xfrm>
            <a:off x="454658" y="1866593"/>
            <a:ext cx="6562804" cy="976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l-PL" sz="2800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Obrada upita kod MSSQL baze podataka</a:t>
            </a:r>
            <a:endParaRPr lang="en-GB" sz="2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7">
            <a:off x="6755934" y="201000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26">
            <a:extLst>
              <a:ext uri="{FF2B5EF4-FFF2-40B4-BE49-F238E27FC236}">
                <a16:creationId xmlns:a16="http://schemas.microsoft.com/office/drawing/2014/main" id="{24903A62-1A06-497F-E421-F7070FF0D25A}"/>
              </a:ext>
            </a:extLst>
          </p:cNvPr>
          <p:cNvSpPr txBox="1">
            <a:spLocks/>
          </p:cNvSpPr>
          <p:nvPr/>
        </p:nvSpPr>
        <p:spPr>
          <a:xfrm>
            <a:off x="493910" y="457034"/>
            <a:ext cx="8228300" cy="7397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UNIVERZITET U NIŠU</a:t>
            </a:r>
          </a:p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ELEKTRONSKI FAKULTET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3FFC-20AC-58D2-8DB6-9A2CFA18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400134"/>
            <a:ext cx="1180474" cy="122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9A00D-B567-45D2-D432-B96FFCBFFCCF}"/>
              </a:ext>
            </a:extLst>
          </p:cNvPr>
          <p:cNvSpPr txBox="1"/>
          <p:nvPr/>
        </p:nvSpPr>
        <p:spPr>
          <a:xfrm>
            <a:off x="903156" y="3639485"/>
            <a:ext cx="765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		                                                                                      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Katarina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Maksimović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1599                                                                                   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Aleksandar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Stanimirović</a:t>
            </a:r>
            <a:endParaRPr lang="en-GB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Ulazni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tokeni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844826" y="2200056"/>
            <a:ext cx="7494104" cy="203703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720000" y="1338614"/>
            <a:ext cx="7703998" cy="71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Tokeni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fragmenti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teksta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predstavljaju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pojedinačne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delove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reči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identifikatori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operatori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konstante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33D5AA-DA0D-1841-D3CA-7A609A9D4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50" y="2571750"/>
            <a:ext cx="5210972" cy="13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0" y="374906"/>
            <a:ext cx="8423999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Generisanje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sintaksnog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(syntax tree)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617866" y="2172057"/>
            <a:ext cx="7909908" cy="232344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494505" y="1327791"/>
            <a:ext cx="8033269" cy="79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Tokom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faze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čoveku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čitljivi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oblik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transformiše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oblike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moguće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koristiti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unutar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(DBMS). 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8979D-6907-2D6C-6571-CD067E3B2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1" y="2493603"/>
            <a:ext cx="3445096" cy="747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8C5BA-7E9F-9B5C-F763-2A04E990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29" y="2439589"/>
            <a:ext cx="2870529" cy="17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71249" y="278854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Sintaksna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2449102"/>
            <a:ext cx="7704001" cy="2129580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607251" y="1492686"/>
            <a:ext cx="7704001" cy="73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rovera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ispravnosti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sintakse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identifikovale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eventualne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greške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nepravilnosti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BCD2F7B-B34B-E012-D29F-084264B75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18" y="2659126"/>
            <a:ext cx="3627782" cy="17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99" y="278854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Semantička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2305878"/>
            <a:ext cx="7704001" cy="2272804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615815" y="564531"/>
            <a:ext cx="7704001" cy="161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Semantička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utvrđuje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li je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naredba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smislena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odnosno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identifikuje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tabele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kolone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navedene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upitu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proverava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njihovu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validnost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93DB795-9D41-F4A1-1A22-164813A25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10292"/>
            <a:ext cx="3071191" cy="166397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7C192D-86F0-C616-FA2D-BB0C9412B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11" y="2609850"/>
            <a:ext cx="302271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1277528" y="374038"/>
            <a:ext cx="5980671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 Pool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provera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1798949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21576" y="1798948"/>
            <a:ext cx="7339354" cy="334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Shared Pool check je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korak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procesu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obrade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upita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MSSQL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odnosi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proveru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li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vec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́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optimizovani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upit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deljenom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memorijskom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segmentu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poznatom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“shared pool”. </a:t>
            </a:r>
            <a:endParaRPr lang="en-GB" kern="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koristi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algoritam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heširanja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generisanje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heš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koda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svaku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naredbu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zavisnosti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toga da li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će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već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postojeći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Execution plan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generisati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novi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postoje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kategorije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parsiranja</a:t>
            </a:r>
            <a:r>
              <a:rPr lang="en-GB" kern="1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826EF754-AA23-5FA8-70F6-31311E16AC0D}"/>
              </a:ext>
            </a:extLst>
          </p:cNvPr>
          <p:cNvSpPr txBox="1"/>
          <p:nvPr/>
        </p:nvSpPr>
        <p:spPr>
          <a:xfrm>
            <a:off x="1083070" y="3796747"/>
            <a:ext cx="1565224" cy="6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Hard parse </a:t>
            </a:r>
            <a:endParaRPr lang="en-GB" kern="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GB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 parse</a:t>
            </a:r>
            <a:endParaRPr lang="en-GB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9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596388" y="298453"/>
            <a:ext cx="7143549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Optimizacija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upita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1798949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65202" y="2135267"/>
            <a:ext cx="7295728" cy="210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Optimizacija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odabira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efikasnog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Execution plana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Nakon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transformiše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formu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obično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stablo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graf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prosleđuje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optimizatoru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koji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generiše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Execution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planove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parsiranog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odabir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plana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najmanjim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procenjenim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3658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-245699" y="204974"/>
            <a:ext cx="8736495" cy="1256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Generisanje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različitih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planova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izvršavanja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(Execution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planova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90EEC7A8-DCA5-DFB4-1E2E-9F0C6CC8897C}"/>
              </a:ext>
            </a:extLst>
          </p:cNvPr>
          <p:cNvSpPr txBox="1"/>
          <p:nvPr/>
        </p:nvSpPr>
        <p:spPr>
          <a:xfrm>
            <a:off x="755263" y="1856828"/>
            <a:ext cx="7295728" cy="193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odabira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jednog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plana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izvršenja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potencijalno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mnogo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mogućih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planova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naziva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optimizacija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SQL Server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Optimizator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optimizator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zasnovan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troškovima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Svaki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mogući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plan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izvršenja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pridružene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troškove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smislu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količine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korišćenih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računarskih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6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GB" sz="16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A4B42-302D-B957-AB4C-0F71B205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67" y="3607287"/>
            <a:ext cx="3771265" cy="8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282677" y="342451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Source Generation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848049" y="1561953"/>
            <a:ext cx="7447902" cy="2910656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995656" y="1947922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Row source generator je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softver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prima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optimalni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optimizatora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proizvodi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iterativni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koristi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ostatak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marR="0" lvl="0" indent="-1714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Iterativni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binarni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program koji,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strane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engine-a,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proizvodi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rezultata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2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71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496956" y="392543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3AB7-156D-D05D-18A6-9FE4B87EF149}"/>
              </a:ext>
            </a:extLst>
          </p:cNvPr>
          <p:cNvSpPr txBox="1"/>
          <p:nvPr/>
        </p:nvSpPr>
        <p:spPr>
          <a:xfrm>
            <a:off x="578224" y="1638219"/>
            <a:ext cx="7987552" cy="73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Plan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izvršenja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(Execution plan) je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mapa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koristi za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izvršavanje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578224" y="2571750"/>
            <a:ext cx="7078317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7000"/>
              </a:lnSpc>
            </a:pP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 Server Management Studio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tri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opcije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prikaz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planova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Estimated Execution Plan (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Procenjeni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Actual Execution Plan (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Stvarni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plan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Live Query Statistics (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Statistika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uživo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endParaRPr lang="en-GB" sz="15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6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491986" y="440357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183174-1E64-E2CF-4DD2-E2834EEAD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8" y="1797390"/>
            <a:ext cx="4264642" cy="162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D42B3-4515-5DF8-5363-C61A60C97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1" y="2609850"/>
            <a:ext cx="4264643" cy="1888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4204B5-6594-BED4-1DBD-1C0BABA3924A}"/>
              </a:ext>
            </a:extLst>
          </p:cNvPr>
          <p:cNvSpPr txBox="1"/>
          <p:nvPr/>
        </p:nvSpPr>
        <p:spPr>
          <a:xfrm>
            <a:off x="5661588" y="2121378"/>
            <a:ext cx="2403515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Actual Execution Plan: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D0B5-2790-E434-7FD5-EFDC3FC9B81A}"/>
              </a:ext>
            </a:extLst>
          </p:cNvPr>
          <p:cNvSpPr txBox="1"/>
          <p:nvPr/>
        </p:nvSpPr>
        <p:spPr>
          <a:xfrm>
            <a:off x="491986" y="1355095"/>
            <a:ext cx="3109193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Estimated Execution plan: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5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720000" y="1716736"/>
            <a:ext cx="7704000" cy="27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korisnicima da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pristupaju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filtriraju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modifikuju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analiziraju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podatke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MS SQL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Kroz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korisnici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nad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010225" y="4664775"/>
            <a:ext cx="1536975" cy="241725"/>
          </a:xfrm>
          <a:custGeom>
            <a:avLst/>
            <a:gdLst/>
            <a:ahLst/>
            <a:cxnLst/>
            <a:rect l="l" t="t" r="r" b="b"/>
            <a:pathLst>
              <a:path w="61479" h="9669" extrusionOk="0">
                <a:moveTo>
                  <a:pt x="40409" y="196260"/>
                </a:moveTo>
                <a:lnTo>
                  <a:pt x="40409" y="186591"/>
                </a:lnTo>
                <a:lnTo>
                  <a:pt x="101888" y="18659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" name="Google Shape;311;p27"/>
          <p:cNvGrpSpPr/>
          <p:nvPr/>
        </p:nvGrpSpPr>
        <p:grpSpPr>
          <a:xfrm rot="10800000">
            <a:off x="8236947" y="492400"/>
            <a:ext cx="636851" cy="94200"/>
            <a:chOff x="227760" y="1130801"/>
            <a:chExt cx="3466800" cy="94200"/>
          </a:xfrm>
        </p:grpSpPr>
        <p:cxnSp>
          <p:nvCxnSpPr>
            <p:cNvPr id="312" name="Google Shape;312;p27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227760" y="1130801"/>
              <a:ext cx="27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 amt="50000"/>
          </a:blip>
          <a:srcRect l="26344" t="28964" r="29123" b="29627"/>
          <a:stretch/>
        </p:blipFill>
        <p:spPr>
          <a:xfrm rot="7">
            <a:off x="7821339" y="4015683"/>
            <a:ext cx="232924" cy="21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2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/>
          <p:nvPr/>
        </p:nvSpPr>
        <p:spPr>
          <a:xfrm>
            <a:off x="1237421" y="1939641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930654" y="1457016"/>
            <a:ext cx="2597738" cy="4826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Live Execution Plan: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387;p32">
            <a:extLst>
              <a:ext uri="{FF2B5EF4-FFF2-40B4-BE49-F238E27FC236}">
                <a16:creationId xmlns:a16="http://schemas.microsoft.com/office/drawing/2014/main" id="{D47FE21A-D78C-5406-AD3F-279CE3E35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85" y="314198"/>
            <a:ext cx="8160027" cy="645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CBBA79-0C6A-23B3-3F6D-D5097F5FA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25" y="2181313"/>
            <a:ext cx="5454350" cy="19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3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91986" y="1542636"/>
            <a:ext cx="4984475" cy="2134428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Plan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slike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podeliti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pet dela: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Clustered Index Scan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Flow from Clustered Index Scan (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strelica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Sort Operator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Flow from Sort Operator (</a:t>
            </a:r>
            <a:r>
              <a:rPr lang="en-GB" sz="1800" b="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strelica</a:t>
            </a: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Select Operator</a:t>
            </a:r>
          </a:p>
        </p:txBody>
      </p:sp>
      <p:sp>
        <p:nvSpPr>
          <p:cNvPr id="6" name="Google Shape;387;p32">
            <a:extLst>
              <a:ext uri="{FF2B5EF4-FFF2-40B4-BE49-F238E27FC236}">
                <a16:creationId xmlns:a16="http://schemas.microsoft.com/office/drawing/2014/main" id="{A77EC4BB-2458-B650-9DAB-D8245B241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86" y="306170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84D9EF5A-C13E-BCC3-9B58-504CBBF1C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61" y="1236028"/>
            <a:ext cx="3050884" cy="339560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728D8DA-3FF3-0474-A9AD-96F5B32C3B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23" y="3439007"/>
            <a:ext cx="2426054" cy="11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8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/>
          <p:nvPr/>
        </p:nvSpPr>
        <p:spPr>
          <a:xfrm>
            <a:off x="754666" y="1561953"/>
            <a:ext cx="7541285" cy="2944757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Subtitle 4">
            <a:extLst>
              <a:ext uri="{FF2B5EF4-FFF2-40B4-BE49-F238E27FC236}">
                <a16:creationId xmlns:a16="http://schemas.microsoft.com/office/drawing/2014/main" id="{4B8CABC5-0A0E-6954-BEF7-D233C65A27D1}"/>
              </a:ext>
            </a:extLst>
          </p:cNvPr>
          <p:cNvSpPr txBox="1">
            <a:spLocks/>
          </p:cNvSpPr>
          <p:nvPr/>
        </p:nvSpPr>
        <p:spPr>
          <a:xfrm>
            <a:off x="937182" y="1873254"/>
            <a:ext cx="6991021" cy="23221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Postoje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tri </a:t>
            </a: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različita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formata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pregleda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planova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izvršenja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SQL Server Management Studio: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2" indent="-342900" algn="just">
              <a:lnSpc>
                <a:spcPct val="107000"/>
              </a:lnSpc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Grafički</a:t>
            </a: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2" indent="-342900" algn="just">
              <a:lnSpc>
                <a:spcPct val="107000"/>
              </a:lnSpc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GB" sz="20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XML</a:t>
            </a:r>
          </a:p>
          <a:p>
            <a:pPr marL="342900" lvl="2" indent="-3429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GB" sz="20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Tekstualni</a:t>
            </a: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387;p32">
            <a:extLst>
              <a:ext uri="{FF2B5EF4-FFF2-40B4-BE49-F238E27FC236}">
                <a16:creationId xmlns:a16="http://schemas.microsoft.com/office/drawing/2014/main" id="{C8A0A533-AF4C-99EA-F014-2FDD00C92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86" y="326341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0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422412" y="128599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D0B5-2790-E434-7FD5-EFDC3FC9B81A}"/>
              </a:ext>
            </a:extLst>
          </p:cNvPr>
          <p:cNvSpPr txBox="1"/>
          <p:nvPr/>
        </p:nvSpPr>
        <p:spPr>
          <a:xfrm>
            <a:off x="651012" y="1165692"/>
            <a:ext cx="3583058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Execution plan u XML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formatu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6C3374-4DBF-FCFA-F73F-C2C09C8DB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50" y="1544257"/>
            <a:ext cx="6272299" cy="30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491986" y="507405"/>
            <a:ext cx="8160027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Execution plan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4D0B5-2790-E434-7FD5-EFDC3FC9B81A}"/>
              </a:ext>
            </a:extLst>
          </p:cNvPr>
          <p:cNvSpPr txBox="1"/>
          <p:nvPr/>
        </p:nvSpPr>
        <p:spPr>
          <a:xfrm>
            <a:off x="491986" y="1822234"/>
            <a:ext cx="574978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Execution plan u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tekstualnom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formatu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B62FB68-280C-EC58-DB15-970C1034B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8" y="2461578"/>
            <a:ext cx="7905983" cy="15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17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7950069" y="3925501"/>
            <a:ext cx="9264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>
            <a:spLocks noGrp="1"/>
          </p:cNvSpPr>
          <p:nvPr>
            <p:ph type="title"/>
          </p:nvPr>
        </p:nvSpPr>
        <p:spPr>
          <a:xfrm>
            <a:off x="720000" y="29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546653" y="1017725"/>
            <a:ext cx="8030818" cy="357415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497D0-3AC4-7830-F635-F5832A60C712}"/>
              </a:ext>
            </a:extLst>
          </p:cNvPr>
          <p:cNvSpPr txBox="1"/>
          <p:nvPr/>
        </p:nvSpPr>
        <p:spPr>
          <a:xfrm>
            <a:off x="713132" y="1624926"/>
            <a:ext cx="7717736" cy="2359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kod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MSSQL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predstavlja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deo u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izvršavanje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dobijanja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željenih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rezultata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Kroz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niz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uključujući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optimizaciju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izvršavanje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vraćanje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rezultata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obrađuje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korisnika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Ovaj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od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značaja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performanse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pouzdanost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jer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utiče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brzinu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izvršavanja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optimizaciju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pristupom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ubTitle" idx="1"/>
          </p:nvPr>
        </p:nvSpPr>
        <p:spPr>
          <a:xfrm>
            <a:off x="1684683" y="1858618"/>
            <a:ext cx="5774634" cy="120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>
            <a:spLocks noGrp="1"/>
          </p:cNvSpPr>
          <p:nvPr>
            <p:ph type="subTitle" idx="3"/>
          </p:nvPr>
        </p:nvSpPr>
        <p:spPr>
          <a:xfrm>
            <a:off x="1739348" y="2035037"/>
            <a:ext cx="3578087" cy="1073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Pitanja</a:t>
            </a:r>
            <a:r>
              <a:rPr lang="en-GB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5413149" y="273973"/>
            <a:ext cx="1506201" cy="1826943"/>
            <a:chOff x="5413149" y="273973"/>
            <a:chExt cx="1506201" cy="1826943"/>
          </a:xfrm>
        </p:grpSpPr>
        <p:pic>
          <p:nvPicPr>
            <p:cNvPr id="491" name="Google Shape;4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5413628" y="595194"/>
              <a:ext cx="1505244" cy="150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5"/>
            <p:cNvSpPr/>
            <p:nvPr/>
          </p:nvSpPr>
          <p:spPr>
            <a:xfrm rot="8100000">
              <a:off x="5935878" y="369398"/>
              <a:ext cx="460751" cy="460751"/>
            </a:xfrm>
            <a:prstGeom prst="roundRect">
              <a:avLst>
                <a:gd name="adj" fmla="val 160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3998629" y="3700408"/>
            <a:ext cx="1146700" cy="1146700"/>
            <a:chOff x="3998629" y="3700408"/>
            <a:chExt cx="1146700" cy="1146700"/>
          </a:xfrm>
        </p:grpSpPr>
        <p:pic>
          <p:nvPicPr>
            <p:cNvPr id="494" name="Google Shape;494;p3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5400000" flipH="1">
              <a:off x="3998629" y="3700408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35"/>
            <p:cNvGrpSpPr/>
            <p:nvPr/>
          </p:nvGrpSpPr>
          <p:grpSpPr>
            <a:xfrm rot="5400000">
              <a:off x="4526816" y="4284354"/>
              <a:ext cx="96900" cy="639291"/>
              <a:chOff x="8382321" y="2252104"/>
              <a:chExt cx="96900" cy="639291"/>
            </a:xfrm>
          </p:grpSpPr>
          <p:sp>
            <p:nvSpPr>
              <p:cNvPr id="496" name="Google Shape;496;p35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4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MSSQL Server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095" y="1688666"/>
            <a:ext cx="7976740" cy="2177543"/>
          </a:xfrm>
        </p:spPr>
        <p:txBody>
          <a:bodyPr/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Microsoft SQL Server je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moćan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relacionim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koristi za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skladištenje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manipulaciju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podacima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različitim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poslovnim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okruženjima</a:t>
            </a:r>
            <a:r>
              <a:rPr lang="en-GB" sz="22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GB" sz="22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GB" sz="22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Razvijen</a:t>
            </a:r>
            <a:r>
              <a:rPr lang="en-GB" sz="22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od </a:t>
            </a:r>
            <a:r>
              <a:rPr lang="en-GB" sz="22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strane</a:t>
            </a:r>
            <a:r>
              <a:rPr lang="en-GB" sz="22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Microsoft-a 1989. </a:t>
            </a:r>
            <a:r>
              <a:rPr lang="en-GB" sz="22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godine</a:t>
            </a:r>
            <a:r>
              <a:rPr lang="en-GB" sz="22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GB" sz="22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1.0 </a:t>
            </a:r>
            <a:r>
              <a:rPr lang="en-GB" sz="22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pisan</a:t>
            </a:r>
            <a:r>
              <a:rPr lang="en-GB" sz="22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C/C++.</a:t>
            </a:r>
          </a:p>
        </p:txBody>
      </p:sp>
    </p:spTree>
    <p:extLst>
      <p:ext uri="{BB962C8B-B14F-4D97-AF65-F5344CB8AC3E}">
        <p14:creationId xmlns:p14="http://schemas.microsoft.com/office/powerpoint/2010/main" val="7058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380162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 SQL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26080" y="1853201"/>
            <a:ext cx="8170813" cy="2496545"/>
          </a:xfrm>
        </p:spPr>
        <p:txBody>
          <a:bodyPr/>
          <a:lstStyle/>
          <a:p>
            <a:pPr algn="just">
              <a:buClr>
                <a:schemeClr val="tx1">
                  <a:lumMod val="8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Microsoft SQL Server je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-server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arhitektura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MS SQL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počinje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klijentska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aplikacija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pošalje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Clr>
                <a:schemeClr val="tx1">
                  <a:lumMod val="85000"/>
                </a:schemeClr>
              </a:buClr>
              <a:buSzPct val="80000"/>
              <a:buFont typeface="Wingdings" panose="05000000000000000000" pitchFamily="2" charset="2"/>
              <a:buChar char="v"/>
            </a:pPr>
            <a:endParaRPr lang="en-GB" sz="2200" b="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>
                  <a:lumMod val="85000"/>
                </a:schemeClr>
              </a:buClr>
              <a:buSzPct val="80000"/>
              <a:buFont typeface="Wingdings" panose="05000000000000000000" pitchFamily="2" charset="2"/>
              <a:buChar char="v"/>
            </a:pP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 Server se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sastoji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glavne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200" b="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komponenta</a:t>
            </a:r>
            <a:r>
              <a:rPr lang="en-GB" sz="2200" b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952500" lvl="1" indent="-342900" algn="just">
              <a:buClr>
                <a:schemeClr val="tx1">
                  <a:lumMod val="8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22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Database Engine</a:t>
            </a:r>
          </a:p>
          <a:p>
            <a:pPr marL="952500" lvl="1" indent="-342900" algn="just">
              <a:buClr>
                <a:schemeClr val="tx1">
                  <a:lumMod val="8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2200" b="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SQLOS</a:t>
            </a:r>
          </a:p>
          <a:p>
            <a:pPr marL="952500" lvl="1" indent="-342900" algn="just">
              <a:buClr>
                <a:schemeClr val="tx1">
                  <a:lumMod val="85000"/>
                </a:schemeClr>
              </a:buClr>
              <a:buSzPct val="80000"/>
              <a:buFont typeface="Arial" panose="020B0604020202020204" pitchFamily="34" charset="0"/>
              <a:buChar char="•"/>
            </a:pPr>
            <a:endParaRPr lang="en-GB" sz="2200" b="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360292" y="396737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 SQL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33AB7-156D-D05D-18A6-9FE4B87EF149}"/>
              </a:ext>
            </a:extLst>
          </p:cNvPr>
          <p:cNvSpPr txBox="1"/>
          <p:nvPr/>
        </p:nvSpPr>
        <p:spPr>
          <a:xfrm>
            <a:off x="578224" y="1538988"/>
            <a:ext cx="7987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Database Engine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osnovna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komponenta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arhitekture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Servera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služi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bezbednost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Sastoji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 od:</a:t>
            </a:r>
            <a:endParaRPr lang="en-GB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1048190" y="2569220"/>
            <a:ext cx="6386281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Relational Engine: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Glavni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funkcija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Relational Engine-a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endParaRPr lang="en-GB" sz="1800" b="1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2A6F602E-C373-63FC-7257-D2885DD7AB75}"/>
              </a:ext>
            </a:extLst>
          </p:cNvPr>
          <p:cNvSpPr txBox="1">
            <a:spLocks/>
          </p:cNvSpPr>
          <p:nvPr/>
        </p:nvSpPr>
        <p:spPr>
          <a:xfrm>
            <a:off x="1048190" y="3351479"/>
            <a:ext cx="6386279" cy="98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Storage Engine: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Odgovoran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povlačenje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sistemima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poput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diskova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SAN-a. </a:t>
            </a:r>
            <a:endParaRPr lang="en-GB" sz="1800" b="1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D91E9C-1862-B200-1103-E81A0660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>
            <a:extLst>
              <a:ext uri="{FF2B5EF4-FFF2-40B4-BE49-F238E27FC236}">
                <a16:creationId xmlns:a16="http://schemas.microsoft.com/office/drawing/2014/main" id="{94BDFCF1-AD5F-F491-4F76-9E821A6B7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Arhitektura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 SQL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E5B11-8B27-8E0B-45B7-0D7EAB90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61" y="1339144"/>
            <a:ext cx="8100297" cy="1122548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SQLOS je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sistem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Servera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(SQLOS) je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poseban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sloj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aplikacije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najnižem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nivou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Server koji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pokreću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Server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Reporting Services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vrhu</a:t>
            </a:r>
            <a:r>
              <a:rPr lang="en-GB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b="1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GB" sz="18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F6FF0A2-37E2-D488-7544-50F52E82D864}"/>
              </a:ext>
            </a:extLst>
          </p:cNvPr>
          <p:cNvSpPr txBox="1">
            <a:spLocks/>
          </p:cNvSpPr>
          <p:nvPr/>
        </p:nvSpPr>
        <p:spPr>
          <a:xfrm>
            <a:off x="554787" y="2367563"/>
            <a:ext cx="6845872" cy="18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rši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sledeće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ključne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funkcije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SQL Server:</a:t>
            </a: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Planiranje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završetak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IO-a: SQLOS je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odgovoran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signaliziranje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niti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IO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završen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SQLOS je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odgovoran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sinhronizacijom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niti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Framewok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obradu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izuzetaka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Detekcija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deadlock-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om.</a:t>
            </a:r>
            <a:endParaRPr lang="en-GB" sz="14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SQLOS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kontrolisati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koliko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komponenta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unutar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Servera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koristi.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Hosting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usluge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spoljne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komponente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CLR </a:t>
            </a:r>
            <a:r>
              <a:rPr lang="en-GB" sz="1400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400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MDAC.</a:t>
            </a:r>
          </a:p>
        </p:txBody>
      </p:sp>
    </p:spTree>
    <p:extLst>
      <p:ext uri="{BB962C8B-B14F-4D97-AF65-F5344CB8AC3E}">
        <p14:creationId xmlns:p14="http://schemas.microsoft.com/office/powerpoint/2010/main" val="16856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5" y="466117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(Structured Query Language) u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obradi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upita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946097" y="1965070"/>
            <a:ext cx="7114833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Structured Query Language (SQL) je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standardni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jezik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se koristi za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relacionim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uključujući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Microsoft SQL Server. 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2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izvođenje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osnovnih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nad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endParaRPr lang="en-GB" sz="12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kompleksne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operacije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poput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filtriranja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sortiranja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grupisanja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spajanja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različitih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tabela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20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obrade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262269" y="1320738"/>
            <a:ext cx="6669155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SQL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Serveru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vrši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pomoću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Relational Engine-a. </a:t>
            </a:r>
            <a:endParaRPr lang="en-GB" sz="19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pic>
        <p:nvPicPr>
          <p:cNvPr id="2" name="Picture 1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10FF084C-F09F-A6D4-D0CD-6FDCFB03B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32" y="2162631"/>
            <a:ext cx="2671232" cy="2014245"/>
          </a:xfrm>
          <a:prstGeom prst="rect">
            <a:avLst/>
          </a:prstGeom>
        </p:spPr>
      </p:pic>
      <p:pic>
        <p:nvPicPr>
          <p:cNvPr id="5" name="Picture 4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84EFF258-0340-F44D-C3A6-01FC9B0CFF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23" y="2162631"/>
            <a:ext cx="2528945" cy="2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0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713013" y="298453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Parsiranje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GB" b="1" kern="1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upita</a:t>
            </a:r>
            <a:r>
              <a:rPr lang="en-GB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b="1" kern="100" dirty="0">
              <a:solidFill>
                <a:schemeClr val="tx1">
                  <a:lumMod val="9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7" y="1798949"/>
            <a:ext cx="7704001" cy="2598239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21576" y="2237534"/>
            <a:ext cx="7412643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Parsiranje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SQL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prvi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korak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procesu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obrade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2000" kern="1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Tokom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ovog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koraka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SQL Server prima SQL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upit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tekstualnom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obliku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analizira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ga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razumeo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njegovu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strukturu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semantiku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000" kern="100" dirty="0">
              <a:solidFill>
                <a:schemeClr val="tx1">
                  <a:lumMod val="9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447515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Project Pitch Deck by Slidesgo">
  <a:themeElements>
    <a:clrScheme name="Simple Light">
      <a:dk1>
        <a:srgbClr val="FFFFFF"/>
      </a:dk1>
      <a:lt1>
        <a:srgbClr val="B12AC7"/>
      </a:lt1>
      <a:dk2>
        <a:srgbClr val="1A237E"/>
      </a:dk2>
      <a:lt2>
        <a:srgbClr val="0396D8"/>
      </a:lt2>
      <a:accent1>
        <a:srgbClr val="1851A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4801</TotalTime>
  <Words>968</Words>
  <Application>Microsoft Office PowerPoint</Application>
  <PresentationFormat>On-screen Show (16:9)</PresentationFormat>
  <Paragraphs>108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Open Sans</vt:lpstr>
      <vt:lpstr>Aptos Display</vt:lpstr>
      <vt:lpstr>Open Sans Light</vt:lpstr>
      <vt:lpstr>Arial</vt:lpstr>
      <vt:lpstr>Aptos</vt:lpstr>
      <vt:lpstr>DM Sans</vt:lpstr>
      <vt:lpstr>Wingdings</vt:lpstr>
      <vt:lpstr>Times New Roman</vt:lpstr>
      <vt:lpstr>Symbol</vt:lpstr>
      <vt:lpstr>Software Project Pitch Deck by Slidesgo</vt:lpstr>
      <vt:lpstr>Obrada upita kod MSSQL baze podataka</vt:lpstr>
      <vt:lpstr>Uvod</vt:lpstr>
      <vt:lpstr>MSSQL Server</vt:lpstr>
      <vt:lpstr>Arhitektura MS SQL Servera</vt:lpstr>
      <vt:lpstr>Arhitektura MS SQL Servera</vt:lpstr>
      <vt:lpstr>Arhitektura MS SQL Servera</vt:lpstr>
      <vt:lpstr>SQL (Structured Query Language) u obradi upita</vt:lpstr>
      <vt:lpstr>Proces obrade upita </vt:lpstr>
      <vt:lpstr>Parsiranje SQL upita </vt:lpstr>
      <vt:lpstr>Ulazni tokeni</vt:lpstr>
      <vt:lpstr>Generisanje sintaksnog stabla (syntax tree)</vt:lpstr>
      <vt:lpstr>Sintaksna provera </vt:lpstr>
      <vt:lpstr>Semantička provera</vt:lpstr>
      <vt:lpstr>Shared Pool provera</vt:lpstr>
      <vt:lpstr>Optimizacija upita</vt:lpstr>
      <vt:lpstr>Generisanje različitih planova izvršavanja (Execution planova)</vt:lpstr>
      <vt:lpstr>Row Source Generation</vt:lpstr>
      <vt:lpstr>Execution plan</vt:lpstr>
      <vt:lpstr>Execution plan</vt:lpstr>
      <vt:lpstr>Execution plan</vt:lpstr>
      <vt:lpstr>Execution plan</vt:lpstr>
      <vt:lpstr>Execution plan</vt:lpstr>
      <vt:lpstr>Execution plan</vt:lpstr>
      <vt:lpstr>Execution plan</vt:lpstr>
      <vt:lpstr>Zaključak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Katarina Maksimovic</dc:creator>
  <cp:lastModifiedBy>Katarina Maksimovic</cp:lastModifiedBy>
  <cp:revision>33</cp:revision>
  <dcterms:modified xsi:type="dcterms:W3CDTF">2024-04-19T21:51:55Z</dcterms:modified>
</cp:coreProperties>
</file>